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4" r:id="rId2"/>
    <p:sldId id="289" r:id="rId3"/>
    <p:sldId id="256" r:id="rId4"/>
    <p:sldId id="257" r:id="rId5"/>
    <p:sldId id="286" r:id="rId6"/>
    <p:sldId id="287" r:id="rId7"/>
    <p:sldId id="293" r:id="rId8"/>
    <p:sldId id="268" r:id="rId9"/>
    <p:sldId id="292" r:id="rId10"/>
    <p:sldId id="294" r:id="rId11"/>
    <p:sldId id="295" r:id="rId12"/>
    <p:sldId id="297" r:id="rId13"/>
    <p:sldId id="276"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5" autoAdjust="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tmp\ASLM%20Alternatives\Final%20Presentation\3-Scenario%20Population%20Budget%20Scenarios_28Apr20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1" i="0" u="none" strike="noStrike" baseline="0">
                <a:solidFill>
                  <a:srgbClr val="000000"/>
                </a:solidFill>
                <a:latin typeface="Arial Narrow"/>
                <a:ea typeface="Arial Narrow"/>
                <a:cs typeface="Arial Narrow"/>
              </a:defRPr>
            </a:pPr>
            <a:r>
              <a:rPr lang="en-US" sz="1600" b="1" i="0" strike="noStrike" dirty="0">
                <a:solidFill>
                  <a:srgbClr val="000000"/>
                </a:solidFill>
                <a:latin typeface="Arial Narrow"/>
              </a:rPr>
              <a:t>Wild Horse &amp; Burro Population </a:t>
            </a:r>
            <a:r>
              <a:rPr lang="en-US" sz="1600" b="1" i="0" strike="noStrike" dirty="0" smtClean="0">
                <a:solidFill>
                  <a:srgbClr val="000000"/>
                </a:solidFill>
                <a:latin typeface="Arial Narrow"/>
              </a:rPr>
              <a:t>Increase by </a:t>
            </a:r>
            <a:r>
              <a:rPr lang="en-US" sz="1600" b="1" i="0" strike="noStrike" dirty="0">
                <a:solidFill>
                  <a:srgbClr val="000000"/>
                </a:solidFill>
                <a:latin typeface="Arial Narrow"/>
              </a:rPr>
              <a:t>FY 2012</a:t>
            </a:r>
            <a:endParaRPr lang="en-US" sz="1200" b="1" i="0" strike="noStrike" dirty="0">
              <a:solidFill>
                <a:srgbClr val="000000"/>
              </a:solidFill>
              <a:latin typeface="Arial Narrow"/>
            </a:endParaRPr>
          </a:p>
          <a:p>
            <a:pPr>
              <a:defRPr sz="1600" b="1" i="0" u="none" strike="noStrike" baseline="0">
                <a:solidFill>
                  <a:srgbClr val="000000"/>
                </a:solidFill>
                <a:latin typeface="Arial Narrow"/>
                <a:ea typeface="Arial Narrow"/>
                <a:cs typeface="Arial Narrow"/>
              </a:defRPr>
            </a:pPr>
            <a:r>
              <a:rPr lang="en-US" sz="1200" b="1" i="0" strike="noStrike" dirty="0">
                <a:solidFill>
                  <a:srgbClr val="000000"/>
                </a:solidFill>
                <a:latin typeface="Arial Narrow"/>
              </a:rPr>
              <a:t>Based on "No Funding for Gathers</a:t>
            </a:r>
            <a:r>
              <a:rPr lang="en-US" sz="1200" b="1" i="0" strike="noStrike" dirty="0" smtClean="0">
                <a:solidFill>
                  <a:srgbClr val="000000"/>
                </a:solidFill>
                <a:latin typeface="Arial Narrow"/>
              </a:rPr>
              <a:t>"</a:t>
            </a:r>
            <a:endParaRPr lang="en-US" sz="1400" b="1" i="0" strike="noStrike" dirty="0">
              <a:solidFill>
                <a:srgbClr val="000000"/>
              </a:solidFill>
              <a:latin typeface="Arial"/>
              <a:cs typeface="Arial"/>
            </a:endParaRPr>
          </a:p>
          <a:p>
            <a:pPr>
              <a:defRPr sz="1600" b="1" i="0" u="none" strike="noStrike" baseline="0">
                <a:solidFill>
                  <a:srgbClr val="000000"/>
                </a:solidFill>
                <a:latin typeface="Arial Narrow"/>
                <a:ea typeface="Arial Narrow"/>
                <a:cs typeface="Arial Narrow"/>
              </a:defRPr>
            </a:pPr>
            <a:endParaRPr lang="en-US" sz="1400" b="1" i="0" strike="noStrike" dirty="0">
              <a:solidFill>
                <a:srgbClr val="000000"/>
              </a:solidFill>
              <a:latin typeface="Arial"/>
              <a:cs typeface="Arial"/>
            </a:endParaRPr>
          </a:p>
        </c:rich>
      </c:tx>
      <c:layout>
        <c:manualLayout>
          <c:xMode val="edge"/>
          <c:yMode val="edge"/>
          <c:x val="0.15013505902855237"/>
          <c:y val="2.6352288488210893E-2"/>
        </c:manualLayout>
      </c:layout>
      <c:spPr>
        <a:noFill/>
        <a:ln w="25400">
          <a:noFill/>
        </a:ln>
      </c:spPr>
    </c:title>
    <c:plotArea>
      <c:layout>
        <c:manualLayout>
          <c:layoutTarget val="inner"/>
          <c:xMode val="edge"/>
          <c:yMode val="edge"/>
          <c:x val="0.18382946923301255"/>
          <c:y val="0.25222831030655796"/>
          <c:w val="0.57591121579620252"/>
          <c:h val="0.44105439023382692"/>
        </c:manualLayout>
      </c:layout>
      <c:lineChart>
        <c:grouping val="standard"/>
        <c:ser>
          <c:idx val="7"/>
          <c:order val="0"/>
          <c:tx>
            <c:strRef>
              <c:f>'3-Scenario Population Chart'!$M$1</c:f>
              <c:strCache>
                <c:ptCount val="1"/>
                <c:pt idx="0">
                  <c:v>No Removals Total Funding</c:v>
                </c:pt>
              </c:strCache>
            </c:strRef>
          </c:tx>
          <c:spPr>
            <a:ln w="28575">
              <a:noFill/>
            </a:ln>
          </c:spPr>
          <c:marker>
            <c:symbol val="none"/>
          </c:marker>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Chart'!$M$2:$M$13</c:f>
              <c:numCache>
                <c:formatCode>"$"#,##0</c:formatCode>
                <c:ptCount val="12"/>
                <c:pt idx="0">
                  <c:v>34471</c:v>
                </c:pt>
                <c:pt idx="1">
                  <c:v>31641</c:v>
                </c:pt>
                <c:pt idx="2">
                  <c:v>31406</c:v>
                </c:pt>
                <c:pt idx="3">
                  <c:v>36868</c:v>
                </c:pt>
                <c:pt idx="4">
                  <c:v>39859</c:v>
                </c:pt>
                <c:pt idx="5">
                  <c:v>38438</c:v>
                </c:pt>
                <c:pt idx="6">
                  <c:v>40173</c:v>
                </c:pt>
                <c:pt idx="7">
                  <c:v>40789</c:v>
                </c:pt>
                <c:pt idx="8">
                  <c:v>38160</c:v>
                </c:pt>
                <c:pt idx="9">
                  <c:v>29400</c:v>
                </c:pt>
                <c:pt idx="10">
                  <c:v>22700</c:v>
                </c:pt>
                <c:pt idx="11">
                  <c:v>20400</c:v>
                </c:pt>
              </c:numCache>
            </c:numRef>
          </c:val>
        </c:ser>
        <c:ser>
          <c:idx val="8"/>
          <c:order val="1"/>
          <c:tx>
            <c:strRef>
              <c:f>'3-Scenario Population Chart'!$N$1</c:f>
              <c:strCache>
                <c:ptCount val="1"/>
                <c:pt idx="0">
                  <c:v>No Removals</c:v>
                </c:pt>
              </c:strCache>
            </c:strRef>
          </c:tx>
          <c:spPr>
            <a:ln w="28575">
              <a:noFill/>
            </a:ln>
          </c:spPr>
          <c:marker>
            <c:symbol val="none"/>
          </c:marker>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Chart'!$N$2:$N$13</c:f>
              <c:numCache>
                <c:formatCode>#,##0</c:formatCode>
                <c:ptCount val="12"/>
                <c:pt idx="0">
                  <c:v>13277</c:v>
                </c:pt>
                <c:pt idx="1">
                  <c:v>12029</c:v>
                </c:pt>
                <c:pt idx="2">
                  <c:v>10081</c:v>
                </c:pt>
                <c:pt idx="3">
                  <c:v>9899</c:v>
                </c:pt>
                <c:pt idx="4">
                  <c:v>10232</c:v>
                </c:pt>
                <c:pt idx="5">
                  <c:v>10272</c:v>
                </c:pt>
                <c:pt idx="6">
                  <c:v>7726</c:v>
                </c:pt>
                <c:pt idx="7">
                  <c:v>3333</c:v>
                </c:pt>
                <c:pt idx="8">
                  <c:v>0</c:v>
                </c:pt>
                <c:pt idx="9">
                  <c:v>0</c:v>
                </c:pt>
                <c:pt idx="10">
                  <c:v>0</c:v>
                </c:pt>
                <c:pt idx="11">
                  <c:v>0</c:v>
                </c:pt>
              </c:numCache>
            </c:numRef>
          </c:val>
        </c:ser>
        <c:ser>
          <c:idx val="9"/>
          <c:order val="2"/>
          <c:tx>
            <c:strRef>
              <c:f>'3-Scenario Population Chart'!$P$1</c:f>
              <c:strCache>
                <c:ptCount val="1"/>
                <c:pt idx="0">
                  <c:v>No Gathers Population</c:v>
                </c:pt>
              </c:strCache>
            </c:strRef>
          </c:tx>
          <c:spPr>
            <a:ln w="25400">
              <a:solidFill>
                <a:srgbClr val="FF0000"/>
              </a:solidFill>
              <a:prstDash val="solid"/>
            </a:ln>
          </c:spPr>
          <c:marker>
            <c:symbol val="none"/>
          </c:marker>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Chart'!$P$2:$P$13</c:f>
              <c:numCache>
                <c:formatCode>#,##0</c:formatCode>
                <c:ptCount val="12"/>
                <c:pt idx="0">
                  <c:v>45400</c:v>
                </c:pt>
                <c:pt idx="1">
                  <c:v>38800</c:v>
                </c:pt>
                <c:pt idx="2">
                  <c:v>37200</c:v>
                </c:pt>
                <c:pt idx="3">
                  <c:v>37100</c:v>
                </c:pt>
                <c:pt idx="4">
                  <c:v>32700</c:v>
                </c:pt>
                <c:pt idx="5">
                  <c:v>31700</c:v>
                </c:pt>
                <c:pt idx="6">
                  <c:v>28600</c:v>
                </c:pt>
                <c:pt idx="7">
                  <c:v>32400</c:v>
                </c:pt>
                <c:pt idx="8">
                  <c:v>38800</c:v>
                </c:pt>
                <c:pt idx="9">
                  <c:v>46600</c:v>
                </c:pt>
                <c:pt idx="10">
                  <c:v>55900</c:v>
                </c:pt>
                <c:pt idx="11">
                  <c:v>67100</c:v>
                </c:pt>
              </c:numCache>
            </c:numRef>
          </c:val>
        </c:ser>
        <c:ser>
          <c:idx val="3"/>
          <c:order val="3"/>
          <c:tx>
            <c:strRef>
              <c:f>'3-Scenario Population Chart'!$H$1</c:f>
              <c:strCache>
                <c:ptCount val="1"/>
                <c:pt idx="0">
                  <c:v>$36.9M Funding</c:v>
                </c:pt>
              </c:strCache>
            </c:strRef>
          </c:tx>
          <c:spPr>
            <a:ln w="28575">
              <a:noFill/>
            </a:ln>
          </c:spPr>
          <c:marker>
            <c:symbol val="none"/>
          </c:marker>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Chart'!$H$2:$H$13</c:f>
              <c:numCache>
                <c:formatCode>"$"#,##0</c:formatCode>
                <c:ptCount val="12"/>
                <c:pt idx="0">
                  <c:v>34471</c:v>
                </c:pt>
                <c:pt idx="1">
                  <c:v>31641</c:v>
                </c:pt>
                <c:pt idx="2">
                  <c:v>31406</c:v>
                </c:pt>
                <c:pt idx="3">
                  <c:v>36868</c:v>
                </c:pt>
                <c:pt idx="4">
                  <c:v>39859</c:v>
                </c:pt>
                <c:pt idx="5">
                  <c:v>38438</c:v>
                </c:pt>
                <c:pt idx="6">
                  <c:v>40173</c:v>
                </c:pt>
                <c:pt idx="7">
                  <c:v>40789</c:v>
                </c:pt>
                <c:pt idx="8">
                  <c:v>38160</c:v>
                </c:pt>
                <c:pt idx="9">
                  <c:v>38160</c:v>
                </c:pt>
                <c:pt idx="10">
                  <c:v>38160</c:v>
                </c:pt>
                <c:pt idx="11">
                  <c:v>38160</c:v>
                </c:pt>
              </c:numCache>
            </c:numRef>
          </c:val>
        </c:ser>
        <c:ser>
          <c:idx val="4"/>
          <c:order val="4"/>
          <c:tx>
            <c:strRef>
              <c:f>'3-Scenario Population Chart'!$I$1</c:f>
              <c:strCache>
                <c:ptCount val="1"/>
                <c:pt idx="0">
                  <c:v>$36.9M Removals</c:v>
                </c:pt>
              </c:strCache>
            </c:strRef>
          </c:tx>
          <c:spPr>
            <a:ln w="28575">
              <a:noFill/>
            </a:ln>
          </c:spPr>
          <c:marker>
            <c:symbol val="none"/>
          </c:marker>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Chart'!$I$2:$I$13</c:f>
              <c:numCache>
                <c:formatCode>#,##0</c:formatCode>
                <c:ptCount val="12"/>
                <c:pt idx="0">
                  <c:v>13277</c:v>
                </c:pt>
                <c:pt idx="1">
                  <c:v>12029</c:v>
                </c:pt>
                <c:pt idx="2">
                  <c:v>10081</c:v>
                </c:pt>
                <c:pt idx="3">
                  <c:v>9899</c:v>
                </c:pt>
                <c:pt idx="4">
                  <c:v>10232</c:v>
                </c:pt>
                <c:pt idx="5">
                  <c:v>10272</c:v>
                </c:pt>
                <c:pt idx="6">
                  <c:v>7726</c:v>
                </c:pt>
                <c:pt idx="7">
                  <c:v>3333</c:v>
                </c:pt>
                <c:pt idx="8">
                  <c:v>900</c:v>
                </c:pt>
                <c:pt idx="9">
                  <c:v>4600</c:v>
                </c:pt>
                <c:pt idx="10">
                  <c:v>4700</c:v>
                </c:pt>
                <c:pt idx="11">
                  <c:v>4800</c:v>
                </c:pt>
              </c:numCache>
            </c:numRef>
          </c:val>
        </c:ser>
        <c:ser>
          <c:idx val="0"/>
          <c:order val="5"/>
          <c:tx>
            <c:strRef>
              <c:f>'3-Scenario Population Chart'!$C$1</c:f>
              <c:strCache>
                <c:ptCount val="1"/>
                <c:pt idx="0">
                  <c:v>AML Funding</c:v>
                </c:pt>
              </c:strCache>
            </c:strRef>
          </c:tx>
          <c:spPr>
            <a:ln w="28575">
              <a:noFill/>
            </a:ln>
          </c:spPr>
          <c:marker>
            <c:symbol val="none"/>
          </c:marker>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Chart'!$C$2:$C$13</c:f>
              <c:numCache>
                <c:formatCode>"$"#,##0</c:formatCode>
                <c:ptCount val="12"/>
                <c:pt idx="0">
                  <c:v>34471</c:v>
                </c:pt>
                <c:pt idx="1">
                  <c:v>31641</c:v>
                </c:pt>
                <c:pt idx="2">
                  <c:v>31406</c:v>
                </c:pt>
                <c:pt idx="3">
                  <c:v>36868</c:v>
                </c:pt>
                <c:pt idx="4">
                  <c:v>39859</c:v>
                </c:pt>
                <c:pt idx="5">
                  <c:v>38438</c:v>
                </c:pt>
                <c:pt idx="6">
                  <c:v>40173</c:v>
                </c:pt>
                <c:pt idx="7">
                  <c:v>43889</c:v>
                </c:pt>
                <c:pt idx="8">
                  <c:v>58064.734061399999</c:v>
                </c:pt>
                <c:pt idx="9">
                  <c:v>60772.957369139658</c:v>
                </c:pt>
                <c:pt idx="10">
                  <c:v>62192.021394891774</c:v>
                </c:pt>
                <c:pt idx="11">
                  <c:v>63692.909801718386</c:v>
                </c:pt>
              </c:numCache>
            </c:numRef>
          </c:val>
        </c:ser>
        <c:ser>
          <c:idx val="1"/>
          <c:order val="6"/>
          <c:tx>
            <c:strRef>
              <c:f>'3-Scenario Population Chart'!$D$1</c:f>
              <c:strCache>
                <c:ptCount val="1"/>
                <c:pt idx="0">
                  <c:v>AML Removals</c:v>
                </c:pt>
              </c:strCache>
            </c:strRef>
          </c:tx>
          <c:spPr>
            <a:ln w="28575">
              <a:noFill/>
            </a:ln>
          </c:spPr>
          <c:marker>
            <c:symbol val="none"/>
          </c:marker>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Chart'!$D$2:$D$13</c:f>
              <c:numCache>
                <c:formatCode>#,##0</c:formatCode>
                <c:ptCount val="12"/>
                <c:pt idx="0">
                  <c:v>13277</c:v>
                </c:pt>
                <c:pt idx="1">
                  <c:v>12029</c:v>
                </c:pt>
                <c:pt idx="2">
                  <c:v>10081</c:v>
                </c:pt>
                <c:pt idx="3">
                  <c:v>9899</c:v>
                </c:pt>
                <c:pt idx="4">
                  <c:v>10232</c:v>
                </c:pt>
                <c:pt idx="5">
                  <c:v>10272</c:v>
                </c:pt>
                <c:pt idx="6">
                  <c:v>7726</c:v>
                </c:pt>
                <c:pt idx="7">
                  <c:v>5534</c:v>
                </c:pt>
                <c:pt idx="8">
                  <c:v>10639</c:v>
                </c:pt>
                <c:pt idx="9">
                  <c:v>6400</c:v>
                </c:pt>
                <c:pt idx="10">
                  <c:v>5500</c:v>
                </c:pt>
                <c:pt idx="11">
                  <c:v>5500</c:v>
                </c:pt>
              </c:numCache>
            </c:numRef>
          </c:val>
        </c:ser>
        <c:ser>
          <c:idx val="6"/>
          <c:order val="7"/>
          <c:tx>
            <c:strRef>
              <c:f>'3-Scenario Population Chart'!$B$1</c:f>
              <c:strCache>
                <c:ptCount val="1"/>
                <c:pt idx="0">
                  <c:v>High AML, Rangeland Carrying Capacity</c:v>
                </c:pt>
              </c:strCache>
            </c:strRef>
          </c:tx>
          <c:spPr>
            <a:ln w="28575">
              <a:noFill/>
            </a:ln>
          </c:spPr>
          <c:marker>
            <c:symbol val="none"/>
          </c:marker>
          <c:trendline>
            <c:name>High AML (Rangeland Carrying Capacity)</c:name>
            <c:spPr>
              <a:ln w="25400"/>
            </c:spPr>
            <c:trendlineType val="linear"/>
          </c:trendline>
          <c:cat>
            <c:strRef>
              <c:f>'3-Scenario Population Chart'!$A$2:$A$13</c:f>
              <c:strCache>
                <c:ptCount val="12"/>
                <c:pt idx="0">
                  <c:v>FY01</c:v>
                </c:pt>
                <c:pt idx="1">
                  <c:v>FY02</c:v>
                </c:pt>
                <c:pt idx="2">
                  <c:v>FY03</c:v>
                </c:pt>
                <c:pt idx="3">
                  <c:v>FY04</c:v>
                </c:pt>
                <c:pt idx="4">
                  <c:v>FY05</c:v>
                </c:pt>
                <c:pt idx="5">
                  <c:v>FY06</c:v>
                </c:pt>
                <c:pt idx="6">
                  <c:v>FY07</c:v>
                </c:pt>
                <c:pt idx="7">
                  <c:v>FY08</c:v>
                </c:pt>
                <c:pt idx="8">
                  <c:v>FY09</c:v>
                </c:pt>
                <c:pt idx="9">
                  <c:v>FY10</c:v>
                </c:pt>
                <c:pt idx="10">
                  <c:v>FY11</c:v>
                </c:pt>
                <c:pt idx="11">
                  <c:v>FY12</c:v>
                </c:pt>
              </c:strCache>
            </c:strRef>
          </c:cat>
          <c:val>
            <c:numRef>
              <c:f>'3-Scenario Population Chart'!$B$2:$B$13</c:f>
              <c:numCache>
                <c:formatCode>General</c:formatCode>
                <c:ptCount val="12"/>
                <c:pt idx="3" formatCode="#,##0">
                  <c:v>28620</c:v>
                </c:pt>
                <c:pt idx="4" formatCode="#,##0">
                  <c:v>28186</c:v>
                </c:pt>
                <c:pt idx="5" formatCode="#,##0">
                  <c:v>27512</c:v>
                </c:pt>
                <c:pt idx="6" formatCode="#,##0">
                  <c:v>27492</c:v>
                </c:pt>
                <c:pt idx="7" formatCode="#,##0">
                  <c:v>27300</c:v>
                </c:pt>
                <c:pt idx="8" formatCode="#,##0">
                  <c:v>27300</c:v>
                </c:pt>
                <c:pt idx="9" formatCode="#,##0">
                  <c:v>27300</c:v>
                </c:pt>
                <c:pt idx="10" formatCode="#,##0">
                  <c:v>27300</c:v>
                </c:pt>
                <c:pt idx="11" formatCode="#,##0">
                  <c:v>27300</c:v>
                </c:pt>
              </c:numCache>
            </c:numRef>
          </c:val>
        </c:ser>
        <c:marker val="1"/>
        <c:axId val="40684544"/>
        <c:axId val="40690432"/>
      </c:lineChart>
      <c:catAx>
        <c:axId val="40684544"/>
        <c:scaling>
          <c:orientation val="minMax"/>
        </c:scaling>
        <c:axPos val="b"/>
        <c:numFmt formatCode="General" sourceLinked="1"/>
        <c:tickLblPos val="nextTo"/>
        <c:spPr>
          <a:ln w="3175">
            <a:solidFill>
              <a:srgbClr val="000000"/>
            </a:solidFill>
            <a:prstDash val="solid"/>
          </a:ln>
        </c:spPr>
        <c:txPr>
          <a:bodyPr rot="-2700000" vert="horz"/>
          <a:lstStyle/>
          <a:p>
            <a:pPr>
              <a:defRPr sz="1775" b="0" i="0" u="none" strike="noStrike" baseline="0">
                <a:solidFill>
                  <a:srgbClr val="000000"/>
                </a:solidFill>
                <a:latin typeface="Arial"/>
                <a:ea typeface="Arial"/>
                <a:cs typeface="Arial"/>
              </a:defRPr>
            </a:pPr>
            <a:endParaRPr lang="en-US"/>
          </a:p>
        </c:txPr>
        <c:crossAx val="40690432"/>
        <c:crosses val="autoZero"/>
        <c:auto val="1"/>
        <c:lblAlgn val="ctr"/>
        <c:lblOffset val="100"/>
        <c:tickMarkSkip val="1"/>
      </c:catAx>
      <c:valAx>
        <c:axId val="40690432"/>
        <c:scaling>
          <c:orientation val="minMax"/>
          <c:max val="70000"/>
        </c:scaling>
        <c:axPos val="l"/>
        <c:majorGridlines>
          <c:spPr>
            <a:ln w="3175">
              <a:solidFill>
                <a:srgbClr val="000000"/>
              </a:solidFill>
              <a:prstDash val="solid"/>
            </a:ln>
          </c:spPr>
        </c:majorGridlines>
        <c:numFmt formatCode="#,##0" sourceLinked="0"/>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40684544"/>
        <c:crosses val="autoZero"/>
        <c:crossBetween val="between"/>
        <c:minorUnit val="8683.8821167217011"/>
      </c:valAx>
      <c:spPr>
        <a:solidFill>
          <a:srgbClr val="C0C0C0"/>
        </a:solidFill>
        <a:ln w="12700">
          <a:solidFill>
            <a:srgbClr val="808080"/>
          </a:solidFill>
          <a:prstDash val="solid"/>
        </a:ln>
      </c:spPr>
    </c:plotArea>
    <c:legend>
      <c:legendPos val="r"/>
      <c:legendEntry>
        <c:idx val="0"/>
        <c:delete val="1"/>
      </c:legendEntry>
      <c:legendEntry>
        <c:idx val="1"/>
        <c:delete val="1"/>
      </c:legendEntry>
      <c:legendEntry>
        <c:idx val="3"/>
        <c:delete val="1"/>
      </c:legendEntry>
      <c:legendEntry>
        <c:idx val="4"/>
        <c:delete val="1"/>
      </c:legendEntry>
      <c:legendEntry>
        <c:idx val="5"/>
        <c:delete val="1"/>
      </c:legendEntry>
      <c:legendEntry>
        <c:idx val="6"/>
        <c:delete val="1"/>
      </c:legendEntry>
      <c:legendEntry>
        <c:idx val="7"/>
        <c:delete val="1"/>
      </c:legendEntry>
      <c:layout>
        <c:manualLayout>
          <c:xMode val="edge"/>
          <c:yMode val="edge"/>
          <c:x val="0.80403154466802762"/>
          <c:y val="0.23697807516323049"/>
          <c:w val="0.16261765862263178"/>
          <c:h val="0.48895384253030794"/>
        </c:manualLayout>
      </c:layout>
      <c:spPr>
        <a:solidFill>
          <a:srgbClr val="FFFFFF"/>
        </a:solidFill>
        <a:ln w="3175">
          <a:solidFill>
            <a:srgbClr val="000000"/>
          </a:solidFill>
          <a:prstDash val="solid"/>
        </a:ln>
      </c:spPr>
      <c:txPr>
        <a:bodyPr/>
        <a:lstStyle/>
        <a:p>
          <a:pPr>
            <a:defRPr sz="1100" b="0" i="0" u="none" strike="noStrike" baseline="0">
              <a:solidFill>
                <a:srgbClr val="000000"/>
              </a:solidFill>
              <a:latin typeface="Arial Narrow"/>
              <a:ea typeface="Arial Narrow"/>
              <a:cs typeface="Arial Narrow"/>
            </a:defRPr>
          </a:pPr>
          <a:endParaRPr lang="en-US"/>
        </a:p>
      </c:txPr>
    </c:legend>
    <c:plotVisOnly val="1"/>
    <c:dispBlanksAs val="gap"/>
  </c:chart>
  <c:spPr>
    <a:solidFill>
      <a:srgbClr val="FFFFFF"/>
    </a:solidFill>
    <a:ln w="3175">
      <a:solidFill>
        <a:srgbClr val="000000"/>
      </a:solidFill>
      <a:prstDash val="solid"/>
    </a:ln>
  </c:spPr>
  <c:txPr>
    <a:bodyPr/>
    <a:lstStyle/>
    <a:p>
      <a:pPr>
        <a:defRPr sz="17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F1E01D93-4C60-47FD-A33B-123D7C2980DC}" type="datetimeFigureOut">
              <a:rPr lang="en-US" smtClean="0"/>
              <a:pPr/>
              <a:t>7/22/2008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E67B2E68-EFC7-415A-9514-49AE7E775BC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D7004B-36B4-46FD-AB14-D38D9152DA42}" type="slidenum">
              <a:rPr lang="en-US"/>
              <a:pPr/>
              <a:t>1</a:t>
            </a:fld>
            <a:endParaRPr lang="en-US" dirty="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F5FBDFF-E3FF-4142-A943-7326216198D2}" type="slidenum">
              <a:rPr lang="en-US"/>
              <a:pPr/>
              <a:t>5</a:t>
            </a:fld>
            <a:endParaRPr lang="en-US" dirty="0"/>
          </a:p>
        </p:txBody>
      </p:sp>
      <p:sp>
        <p:nvSpPr>
          <p:cNvPr id="54275" name="Rectangle 2"/>
          <p:cNvSpPr>
            <a:spLocks noGrp="1" noRot="1" noChangeAspect="1" noChangeArrowheads="1" noTextEdit="1"/>
          </p:cNvSpPr>
          <p:nvPr>
            <p:ph type="sldImg"/>
          </p:nvPr>
        </p:nvSpPr>
        <p:spPr>
          <a:xfrm>
            <a:off x="1106488" y="774700"/>
            <a:ext cx="4648200" cy="3486150"/>
          </a:xfrm>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20698C-147A-4325-9DE7-BE6DF3DAFAE9}" type="slidenum">
              <a:rPr lang="en-US"/>
              <a:pPr/>
              <a:t>6</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1779261-BC3A-45B6-9A32-F471AC13A87D}" type="slidenum">
              <a:rPr lang="en-US"/>
              <a:pPr/>
              <a:t>8</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dirty="0" smtClean="0"/>
              <a:t>During the summer of 2007 the BLM Gathered the Jackson Mountains Herd Management Area.</a:t>
            </a:r>
          </a:p>
          <a:p>
            <a:pPr eaLnBrk="1" hangingPunct="1"/>
            <a:r>
              <a:rPr lang="en-US" dirty="0" smtClean="0"/>
              <a:t>BLM’s population estimate was originally 300 horses, but drought monitoring indicated many more horses than estimated.</a:t>
            </a:r>
          </a:p>
          <a:p>
            <a:pPr eaLnBrk="1" hangingPunct="1"/>
            <a:r>
              <a:rPr lang="en-US" dirty="0" smtClean="0"/>
              <a:t>The BLM removed close to 1,000 horses from the Jackson Mountains many in very poor condition.</a:t>
            </a:r>
          </a:p>
          <a:p>
            <a:pPr eaLnBrk="1" hangingPunct="1"/>
            <a:r>
              <a:rPr lang="en-US" dirty="0" smtClean="0"/>
              <a:t>Close to 150 died after they had been transported to the corrals at Palomino Valley, NV from salmonella brought on be weakened immune systems due to malnutrition.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A224776-FBE8-495F-B54B-3A43B82C7FE6}" type="slidenum">
              <a:rPr lang="en-US"/>
              <a:pPr/>
              <a:t>9</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smtClean="0"/>
              <a:t>This chart shows the projected population under three funding alternatives:</a:t>
            </a:r>
          </a:p>
          <a:p>
            <a:pPr eaLnBrk="1" hangingPunct="1"/>
            <a:r>
              <a:rPr lang="en-US" dirty="0" smtClean="0"/>
              <a:t>	Red line - No funding for gathers</a:t>
            </a:r>
          </a:p>
          <a:p>
            <a:pPr eaLnBrk="1" hangingPunct="1"/>
            <a:r>
              <a:rPr lang="en-US" dirty="0" smtClean="0"/>
              <a:t>	Green line - current funding level</a:t>
            </a:r>
          </a:p>
          <a:p>
            <a:pPr eaLnBrk="1" hangingPunct="1"/>
            <a:r>
              <a:rPr lang="en-US" dirty="0" smtClean="0"/>
              <a:t>	Blue line - full funding</a:t>
            </a:r>
          </a:p>
          <a:p>
            <a:pPr eaLnBrk="1" hangingPunct="1"/>
            <a:r>
              <a:rPr lang="en-US" dirty="0" smtClean="0"/>
              <a:t>	Black line  - appropriate management level (27,300)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B2E68-EFC7-415A-9514-49AE7E775BC5}"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5D8B0E-0B84-44EB-8494-A8038D50597B}" type="datetime1">
              <a:rPr lang="en-US" smtClean="0"/>
              <a:pPr/>
              <a:t>7/22/2008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56797-E6FA-4A50-B4DD-2BB007572E51}" type="datetime1">
              <a:rPr lang="en-US" smtClean="0"/>
              <a:pPr/>
              <a:t>7/22/2008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5C1C4-3625-4026-A66F-39CCF0F344F2}" type="datetime1">
              <a:rPr lang="en-US" smtClean="0"/>
              <a:pPr/>
              <a:t>7/22/2008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0C64D38-2E20-4B96-8B99-34076E70BE06}" type="datetime1">
              <a:rPr lang="en-US" smtClean="0"/>
              <a:pPr>
                <a:defRPr/>
              </a:pPr>
              <a:t>7/22/2008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94E95A6-AC3E-4C56-BC23-5AF92A99CCA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8D303-7AE1-41AE-8E36-3F1D8C5C1F2E}" type="datetime1">
              <a:rPr lang="en-US" smtClean="0"/>
              <a:pPr/>
              <a:t>7/22/2008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18FBD-ED34-4E3A-9384-24E2BD339145}" type="datetime1">
              <a:rPr lang="en-US" smtClean="0"/>
              <a:pPr/>
              <a:t>7/22/2008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D683C8-91AC-413E-8E1A-62890F06E470}" type="datetime1">
              <a:rPr lang="en-US" smtClean="0"/>
              <a:pPr/>
              <a:t>7/22/2008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5AF76-8CAA-4608-8723-2262D58020D1}" type="datetime1">
              <a:rPr lang="en-US" smtClean="0"/>
              <a:pPr/>
              <a:t>7/22/2008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4C122-F7AB-4125-B7F5-D134E33C8995}" type="datetime1">
              <a:rPr lang="en-US" smtClean="0"/>
              <a:pPr/>
              <a:t>7/22/2008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EB015-8783-4C17-AE5E-3A02F8A0C6BC}" type="datetime1">
              <a:rPr lang="en-US" smtClean="0"/>
              <a:pPr/>
              <a:t>7/22/2008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CA9D7-8378-41D5-ABCC-5C662EB42A5B}" type="datetime1">
              <a:rPr lang="en-US" smtClean="0"/>
              <a:pPr/>
              <a:t>7/22/2008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61C5A-657B-4B94-B789-0C133872EC43}" type="datetime1">
              <a:rPr lang="en-US" smtClean="0"/>
              <a:pPr/>
              <a:t>7/22/2008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3A05EA-C23E-4540-BFDA-679AFDCD8F4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BD388-FDEB-4EBC-AC18-ED6EF8A5C41C}" type="datetime1">
              <a:rPr lang="en-US" smtClean="0"/>
              <a:pPr/>
              <a:t>7/22/2008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A05EA-C23E-4540-BFDA-679AFDCD8F4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lm.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B43F90E-FF85-4CE8-A989-5CA1096F53E0}" type="slidenum">
              <a:rPr lang="en-US"/>
              <a:pPr/>
              <a:t>1</a:t>
            </a:fld>
            <a:endParaRPr lang="en-US" dirty="0"/>
          </a:p>
        </p:txBody>
      </p:sp>
      <p:sp>
        <p:nvSpPr>
          <p:cNvPr id="101383" name="Rectangle 7"/>
          <p:cNvSpPr>
            <a:spLocks noChangeArrowheads="1"/>
          </p:cNvSpPr>
          <p:nvPr/>
        </p:nvSpPr>
        <p:spPr bwMode="auto">
          <a:xfrm>
            <a:off x="-1528763" y="1733550"/>
            <a:ext cx="9144001" cy="0"/>
          </a:xfrm>
          <a:prstGeom prst="rect">
            <a:avLst/>
          </a:prstGeom>
          <a:noFill/>
          <a:ln w="9525" algn="ctr">
            <a:noFill/>
            <a:miter lim="800000"/>
            <a:headEnd/>
            <a:tailEnd/>
          </a:ln>
          <a:effectLst/>
        </p:spPr>
        <p:txBody>
          <a:bodyPr wrap="none" anchor="ctr">
            <a:spAutoFit/>
          </a:bodyPr>
          <a:lstStyle/>
          <a:p>
            <a:endParaRPr lang="en-US" dirty="0"/>
          </a:p>
        </p:txBody>
      </p:sp>
      <p:sp>
        <p:nvSpPr>
          <p:cNvPr id="101390" name="Rectangle 14"/>
          <p:cNvSpPr>
            <a:spLocks noGrp="1" noChangeArrowheads="1"/>
          </p:cNvSpPr>
          <p:nvPr>
            <p:ph type="title"/>
          </p:nvPr>
        </p:nvSpPr>
        <p:spPr/>
        <p:txBody>
          <a:bodyPr>
            <a:normAutofit fontScale="90000"/>
          </a:bodyPr>
          <a:lstStyle/>
          <a:p>
            <a:pPr algn="r"/>
            <a:r>
              <a:rPr lang="en-US" sz="2400" b="1" dirty="0"/>
              <a:t>           </a:t>
            </a:r>
            <a:br>
              <a:rPr lang="en-US" sz="2400" b="1" dirty="0"/>
            </a:br>
            <a:r>
              <a:rPr lang="en-US" sz="2400" b="1" u="sng" dirty="0" smtClean="0"/>
              <a:t>Wild </a:t>
            </a:r>
            <a:r>
              <a:rPr lang="en-US" sz="2400" b="1" u="sng" dirty="0"/>
              <a:t>Horse and Burro Program</a:t>
            </a:r>
            <a:r>
              <a:rPr lang="en-US" sz="4000" b="1" dirty="0"/>
              <a:t/>
            </a:r>
            <a:br>
              <a:rPr lang="en-US" sz="4000" b="1" dirty="0"/>
            </a:br>
            <a:endParaRPr lang="en-US" sz="4000" b="1" dirty="0"/>
          </a:p>
        </p:txBody>
      </p:sp>
      <p:sp>
        <p:nvSpPr>
          <p:cNvPr id="101391" name="Rectangle 15"/>
          <p:cNvSpPr>
            <a:spLocks noGrp="1" noChangeArrowheads="1"/>
          </p:cNvSpPr>
          <p:nvPr>
            <p:ph type="body" idx="1"/>
          </p:nvPr>
        </p:nvSpPr>
        <p:spPr>
          <a:xfrm>
            <a:off x="381000" y="1524000"/>
            <a:ext cx="8229600" cy="5135563"/>
          </a:xfrm>
        </p:spPr>
        <p:txBody>
          <a:bodyPr>
            <a:normAutofit/>
          </a:bodyPr>
          <a:lstStyle/>
          <a:p>
            <a:pPr>
              <a:lnSpc>
                <a:spcPct val="90000"/>
              </a:lnSpc>
              <a:buFontTx/>
              <a:buNone/>
            </a:pPr>
            <a:endParaRPr lang="en-US" sz="2400" dirty="0"/>
          </a:p>
          <a:p>
            <a:pPr>
              <a:lnSpc>
                <a:spcPct val="90000"/>
              </a:lnSpc>
              <a:buFontTx/>
              <a:buNone/>
            </a:pPr>
            <a:r>
              <a:rPr lang="en-US" sz="2400" b="1" dirty="0" smtClean="0"/>
              <a:t>Overview of The </a:t>
            </a:r>
            <a:r>
              <a:rPr lang="en-US" sz="2400" b="1" dirty="0"/>
              <a:t>Problem:</a:t>
            </a:r>
            <a:r>
              <a:rPr lang="en-US" sz="2400" dirty="0"/>
              <a:t> </a:t>
            </a:r>
          </a:p>
          <a:p>
            <a:pPr>
              <a:lnSpc>
                <a:spcPct val="90000"/>
              </a:lnSpc>
            </a:pPr>
            <a:r>
              <a:rPr lang="en-US" sz="2400" dirty="0" smtClean="0"/>
              <a:t>Current funding of about $37 million can’t continue to support needed wild horse gather operations to maintain an ecological balance on public rangelands and provide lifetime feed and care for 30,000 horses in holding</a:t>
            </a:r>
          </a:p>
          <a:p>
            <a:pPr>
              <a:lnSpc>
                <a:spcPct val="90000"/>
              </a:lnSpc>
            </a:pPr>
            <a:endParaRPr lang="en-US" sz="2400" dirty="0" smtClean="0"/>
          </a:p>
          <a:p>
            <a:pPr>
              <a:lnSpc>
                <a:spcPct val="90000"/>
              </a:lnSpc>
            </a:pPr>
            <a:r>
              <a:rPr lang="en-US" sz="2400" dirty="0" smtClean="0"/>
              <a:t>No additional gathers are possible in FY2008 &amp; FY2009 </a:t>
            </a:r>
          </a:p>
          <a:p>
            <a:pPr>
              <a:lnSpc>
                <a:spcPct val="90000"/>
              </a:lnSpc>
            </a:pPr>
            <a:endParaRPr lang="en-US" sz="2400" dirty="0" smtClean="0"/>
          </a:p>
          <a:p>
            <a:pPr>
              <a:lnSpc>
                <a:spcPct val="90000"/>
              </a:lnSpc>
            </a:pPr>
            <a:r>
              <a:rPr lang="en-US" sz="2400" dirty="0" smtClean="0"/>
              <a:t>Budget </a:t>
            </a:r>
            <a:r>
              <a:rPr lang="en-US" sz="2400" dirty="0"/>
              <a:t>shortfalls </a:t>
            </a:r>
            <a:r>
              <a:rPr lang="en-US" sz="2400" dirty="0" smtClean="0"/>
              <a:t>are caused by large numbers of unadopted animals in holding and escalating feed and fuel costs.</a:t>
            </a:r>
            <a:endParaRPr lang="en-US" sz="2400" dirty="0"/>
          </a:p>
          <a:p>
            <a:pPr>
              <a:lnSpc>
                <a:spcPct val="90000"/>
              </a:lnSpc>
              <a:buFontTx/>
              <a:buNone/>
            </a:pPr>
            <a:endParaRPr lang="en-US" sz="2400" dirty="0"/>
          </a:p>
        </p:txBody>
      </p:sp>
      <p:pic>
        <p:nvPicPr>
          <p:cNvPr id="101392" name="/etc/medialib/blm/wo/Planning_and_Renewable_Resources/wild_horses_and_burros#Par.82096.Image " descr="National Wild Horse and Burro Trademark Logo"/>
          <p:cNvPicPr>
            <a:picLocks noChangeAspect="1" noChangeArrowheads="1"/>
          </p:cNvPicPr>
          <p:nvPr/>
        </p:nvPicPr>
        <p:blipFill>
          <a:blip r:embed="rId3"/>
          <a:srcRect/>
          <a:stretch>
            <a:fillRect/>
          </a:stretch>
        </p:blipFill>
        <p:spPr bwMode="auto">
          <a:xfrm>
            <a:off x="457200" y="304800"/>
            <a:ext cx="952500" cy="1057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b="1" dirty="0" smtClean="0"/>
              <a:t>Option 2:  Fully Fund Gathering and Lifetime Holding</a:t>
            </a:r>
            <a:endParaRPr lang="en-US" dirty="0"/>
          </a:p>
          <a:p>
            <a:pPr lvl="1"/>
            <a:r>
              <a:rPr lang="en-US" dirty="0" smtClean="0"/>
              <a:t>In order to achieve AML by 2012 and continue life time care, funding needs to be substantially increased.</a:t>
            </a:r>
          </a:p>
          <a:p>
            <a:pPr lvl="1"/>
            <a:endParaRPr lang="en-US" dirty="0" smtClean="0"/>
          </a:p>
          <a:p>
            <a:pPr lvl="1"/>
            <a:r>
              <a:rPr lang="en-US" dirty="0" smtClean="0"/>
              <a:t>Estimated need </a:t>
            </a:r>
            <a:r>
              <a:rPr lang="en-US" smtClean="0"/>
              <a:t>of </a:t>
            </a:r>
            <a:r>
              <a:rPr lang="en-US" smtClean="0"/>
              <a:t>approximately $58 </a:t>
            </a:r>
            <a:r>
              <a:rPr lang="en-US" dirty="0" smtClean="0"/>
              <a:t>million in 2009 that </a:t>
            </a:r>
            <a:r>
              <a:rPr lang="en-US" smtClean="0"/>
              <a:t>would increase to </a:t>
            </a:r>
            <a:r>
              <a:rPr lang="en-US" dirty="0" smtClean="0"/>
              <a:t>$77 million in 2012</a:t>
            </a:r>
          </a:p>
          <a:p>
            <a:pPr lvl="1"/>
            <a:endParaRPr lang="en-US" dirty="0" smtClean="0"/>
          </a:p>
          <a:p>
            <a:pPr lvl="1"/>
            <a:r>
              <a:rPr lang="en-US" dirty="0" smtClean="0"/>
              <a:t>Problem:  Unlikely to acquire this kind of funding and BLM is not requesting it.</a:t>
            </a:r>
          </a:p>
          <a:p>
            <a:pPr lvl="1"/>
            <a:endParaRPr lang="en-US" dirty="0" smtClean="0"/>
          </a:p>
          <a:p>
            <a:pPr lvl="1"/>
            <a:endParaRPr lang="en-US" b="1" dirty="0" smtClean="0"/>
          </a:p>
          <a:p>
            <a:pPr lvl="1"/>
            <a:endParaRPr lang="en-US" b="1"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693A05EA-C23E-4540-BFDA-679AFDCD8F43}"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b="1" dirty="0" smtClean="0"/>
              <a:t>Option 3:  Consider Legal Alternatives of Euthanasia and Sale of Animals for Which No Adoption Demand Exists</a:t>
            </a:r>
            <a:endParaRPr lang="en-US" dirty="0" smtClean="0"/>
          </a:p>
          <a:p>
            <a:pPr lvl="1"/>
            <a:r>
              <a:rPr lang="en-US" dirty="0" smtClean="0"/>
              <a:t>Wild Horse Burro Act requires</a:t>
            </a:r>
          </a:p>
          <a:p>
            <a:pPr lvl="2"/>
            <a:r>
              <a:rPr lang="en-US" dirty="0" smtClean="0"/>
              <a:t>Destruction of animals for which no adoption demand exists</a:t>
            </a:r>
          </a:p>
          <a:p>
            <a:pPr lvl="2"/>
            <a:r>
              <a:rPr lang="en-US" dirty="0" smtClean="0"/>
              <a:t>Sale without limitation of animals older than 10 years and that have been offered for adoption unsuccessfully 3 times.</a:t>
            </a:r>
          </a:p>
          <a:p>
            <a:pPr lvl="1">
              <a:buNone/>
            </a:pPr>
            <a:endParaRPr lang="en-US" b="1" dirty="0" smtClean="0"/>
          </a:p>
          <a:p>
            <a:pPr lvl="1"/>
            <a:endParaRPr lang="en-US" b="1"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693A05EA-C23E-4540-BFDA-679AFDCD8F43}"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b="1" dirty="0" smtClean="0"/>
              <a:t>Option 3:  Consider Legal Alternatives of Euthanasia and Sale of Animals for Which No Adoption Demand Exists</a:t>
            </a:r>
          </a:p>
          <a:p>
            <a:pPr>
              <a:buNone/>
            </a:pPr>
            <a:endParaRPr lang="en-US" dirty="0" smtClean="0"/>
          </a:p>
          <a:p>
            <a:pPr lvl="1"/>
            <a:r>
              <a:rPr lang="en-US" b="1" dirty="0" smtClean="0">
                <a:solidFill>
                  <a:schemeClr val="tx1">
                    <a:lumMod val="85000"/>
                    <a:lumOff val="15000"/>
                  </a:schemeClr>
                </a:solidFill>
              </a:rPr>
              <a:t>No decision has been </a:t>
            </a:r>
            <a:r>
              <a:rPr lang="en-US" b="1" dirty="0" smtClean="0"/>
              <a:t>made</a:t>
            </a:r>
            <a:r>
              <a:rPr lang="en-US" dirty="0" smtClean="0"/>
              <a:t> to implement these options</a:t>
            </a:r>
          </a:p>
          <a:p>
            <a:pPr lvl="1"/>
            <a:endParaRPr lang="en-US" dirty="0" smtClean="0"/>
          </a:p>
          <a:p>
            <a:pPr lvl="1"/>
            <a:r>
              <a:rPr lang="en-US" dirty="0" smtClean="0"/>
              <a:t>Public can express opinions at </a:t>
            </a:r>
            <a:r>
              <a:rPr lang="en-US" dirty="0" smtClean="0">
                <a:hlinkClick r:id="rId2"/>
              </a:rPr>
              <a:t>www.blm.gov</a:t>
            </a:r>
            <a:endParaRPr lang="en-US" dirty="0" smtClean="0"/>
          </a:p>
          <a:p>
            <a:pPr lvl="1"/>
            <a:endParaRPr lang="en-US" b="1" dirty="0" smtClean="0"/>
          </a:p>
          <a:p>
            <a:pPr lvl="1"/>
            <a:endParaRPr lang="en-US" b="1"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693A05EA-C23E-4540-BFDA-679AFDCD8F43}"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09600"/>
            <a:ext cx="8153400" cy="5516563"/>
          </a:xfrm>
        </p:spPr>
        <p:txBody>
          <a:bodyPr>
            <a:normAutofit fontScale="85000" lnSpcReduction="20000"/>
          </a:bodyPr>
          <a:lstStyle/>
          <a:p>
            <a:pPr>
              <a:buNone/>
            </a:pPr>
            <a:endParaRPr lang="en-US" b="1" dirty="0" smtClean="0"/>
          </a:p>
          <a:p>
            <a:r>
              <a:rPr lang="en-US" b="1" dirty="0" smtClean="0"/>
              <a:t>The BLM’s primary goal is to manage healthy, free-roaming horses and burros on healthy rangelands.</a:t>
            </a:r>
          </a:p>
          <a:p>
            <a:pPr>
              <a:buNone/>
            </a:pPr>
            <a:endParaRPr lang="en-US" b="1" dirty="0" smtClean="0"/>
          </a:p>
          <a:p>
            <a:r>
              <a:rPr lang="en-US" b="1" dirty="0" smtClean="0"/>
              <a:t>The cost of keeping animals in holding facilities for their lifetimes is spiraling out of control</a:t>
            </a:r>
          </a:p>
          <a:p>
            <a:pPr>
              <a:buNone/>
            </a:pPr>
            <a:endParaRPr lang="en-US" b="1" dirty="0" smtClean="0"/>
          </a:p>
          <a:p>
            <a:r>
              <a:rPr lang="en-US" b="1" dirty="0" smtClean="0"/>
              <a:t>The BLM must consider exercising its legal authority to (1) sell older and certain other unadopted animals “without limitation” and (2) euthanize those wild horses and burros for which no adoption demand exists.</a:t>
            </a:r>
          </a:p>
          <a:p>
            <a:pPr>
              <a:buNone/>
            </a:pPr>
            <a:endParaRPr lang="en-US" b="1" dirty="0" smtClean="0"/>
          </a:p>
          <a:p>
            <a:r>
              <a:rPr lang="en-US" b="1" dirty="0" smtClean="0"/>
              <a:t>If the BLM were to try to hold down budget costs by not removing excess horses from the range, the result would be an </a:t>
            </a:r>
            <a:r>
              <a:rPr lang="en-US" b="1" u="sng" dirty="0" smtClean="0"/>
              <a:t>ecological disaster</a:t>
            </a:r>
            <a:r>
              <a:rPr lang="en-US" b="1" dirty="0" smtClean="0"/>
              <a:t> for Western public rangelands.</a:t>
            </a:r>
          </a:p>
          <a:p>
            <a:endParaRPr lang="en-US" dirty="0"/>
          </a:p>
        </p:txBody>
      </p:sp>
      <p:sp>
        <p:nvSpPr>
          <p:cNvPr id="4" name="Slide Number Placeholder 3"/>
          <p:cNvSpPr>
            <a:spLocks noGrp="1"/>
          </p:cNvSpPr>
          <p:nvPr>
            <p:ph type="sldNum" sz="quarter" idx="12"/>
          </p:nvPr>
        </p:nvSpPr>
        <p:spPr/>
        <p:txBody>
          <a:bodyPr/>
          <a:lstStyle/>
          <a:p>
            <a:fld id="{693A05EA-C23E-4540-BFDA-679AFDCD8F43}" type="slidenum">
              <a:rPr lang="en-US" smtClean="0"/>
              <a:pPr/>
              <a:t>13</a:t>
            </a:fld>
            <a:endParaRPr lang="en-US" dirty="0"/>
          </a:p>
        </p:txBody>
      </p:sp>
      <p:sp>
        <p:nvSpPr>
          <p:cNvPr id="5" name="Rectangle 4"/>
          <p:cNvSpPr/>
          <p:nvPr/>
        </p:nvSpPr>
        <p:spPr>
          <a:xfrm>
            <a:off x="381000" y="228600"/>
            <a:ext cx="8534400" cy="523220"/>
          </a:xfrm>
          <a:prstGeom prst="rect">
            <a:avLst/>
          </a:prstGeom>
        </p:spPr>
        <p:txBody>
          <a:bodyPr wrap="square">
            <a:spAutoFit/>
          </a:bodyPr>
          <a:lstStyle/>
          <a:p>
            <a:pPr algn="ctr">
              <a:buNone/>
            </a:pPr>
            <a:r>
              <a:rPr lang="en-US" sz="2800" b="1" dirty="0" smtClean="0"/>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3A05EA-C23E-4540-BFDA-679AFDCD8F43}" type="slidenum">
              <a:rPr lang="en-US" smtClean="0"/>
              <a:pPr/>
              <a:t>2</a:t>
            </a:fld>
            <a:endParaRPr lang="en-US" dirty="0"/>
          </a:p>
        </p:txBody>
      </p:sp>
      <p:pic>
        <p:nvPicPr>
          <p:cNvPr id="2050" name="Picture 2"/>
          <p:cNvPicPr>
            <a:picLocks noChangeAspect="1" noChangeArrowheads="1"/>
          </p:cNvPicPr>
          <p:nvPr/>
        </p:nvPicPr>
        <p:blipFill>
          <a:blip r:embed="rId2"/>
          <a:srcRect/>
          <a:stretch>
            <a:fillRect/>
          </a:stretch>
        </p:blipFill>
        <p:spPr bwMode="auto">
          <a:xfrm>
            <a:off x="685800" y="838200"/>
            <a:ext cx="8002208" cy="5259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8153400" cy="6172200"/>
          </a:xfrm>
        </p:spPr>
        <p:txBody>
          <a:bodyPr>
            <a:normAutofit fontScale="92500" lnSpcReduction="10000"/>
          </a:bodyPr>
          <a:lstStyle/>
          <a:p>
            <a:pPr algn="l"/>
            <a:r>
              <a:rPr lang="en-US" b="1" dirty="0" smtClean="0">
                <a:solidFill>
                  <a:schemeClr val="tx1"/>
                </a:solidFill>
              </a:rPr>
              <a:t>History</a:t>
            </a:r>
            <a:r>
              <a:rPr lang="en-US" dirty="0" smtClean="0">
                <a:solidFill>
                  <a:schemeClr val="tx1"/>
                </a:solidFill>
              </a:rPr>
              <a:t>:</a:t>
            </a:r>
          </a:p>
          <a:p>
            <a:pPr algn="l"/>
            <a:r>
              <a:rPr lang="en-US" u="sng" dirty="0" smtClean="0">
                <a:solidFill>
                  <a:schemeClr val="tx1"/>
                </a:solidFill>
              </a:rPr>
              <a:t>In </a:t>
            </a:r>
            <a:r>
              <a:rPr lang="en-US" u="sng" dirty="0">
                <a:solidFill>
                  <a:schemeClr val="tx1"/>
                </a:solidFill>
              </a:rPr>
              <a:t>2001 BLM began an initiative to achieve appropriate management levels on the range.</a:t>
            </a:r>
            <a:endParaRPr lang="en-US" sz="2800" dirty="0">
              <a:solidFill>
                <a:schemeClr val="tx1"/>
              </a:solidFill>
            </a:endParaRPr>
          </a:p>
          <a:p>
            <a:pPr algn="l"/>
            <a:r>
              <a:rPr lang="en-US" u="sng" dirty="0">
                <a:solidFill>
                  <a:schemeClr val="tx1"/>
                </a:solidFill>
              </a:rPr>
              <a:t>Since 2001</a:t>
            </a:r>
            <a:r>
              <a:rPr lang="en-US" dirty="0">
                <a:solidFill>
                  <a:schemeClr val="tx1"/>
                </a:solidFill>
              </a:rPr>
              <a:t>: </a:t>
            </a:r>
            <a:endParaRPr lang="en-US" sz="2800" dirty="0">
              <a:solidFill>
                <a:schemeClr val="tx1"/>
              </a:solidFill>
            </a:endParaRPr>
          </a:p>
          <a:p>
            <a:pPr lvl="0" algn="l"/>
            <a:r>
              <a:rPr lang="en-US" dirty="0" smtClean="0">
                <a:solidFill>
                  <a:schemeClr val="tx1"/>
                </a:solidFill>
              </a:rPr>
              <a:t>-about </a:t>
            </a:r>
            <a:r>
              <a:rPr lang="en-US" dirty="0">
                <a:solidFill>
                  <a:schemeClr val="tx1"/>
                </a:solidFill>
              </a:rPr>
              <a:t>$214 million have been spent to:</a:t>
            </a:r>
            <a:endParaRPr lang="en-US" sz="2800" dirty="0">
              <a:solidFill>
                <a:schemeClr val="tx1"/>
              </a:solidFill>
            </a:endParaRPr>
          </a:p>
          <a:p>
            <a:pPr lvl="1" algn="l">
              <a:buFont typeface="Arial" pitchFamily="34" charset="0"/>
              <a:buChar char="•"/>
            </a:pPr>
            <a:r>
              <a:rPr lang="en-US" dirty="0">
                <a:solidFill>
                  <a:schemeClr val="tx1"/>
                </a:solidFill>
              </a:rPr>
              <a:t>remove 77,000 wild horses and burros from public lands</a:t>
            </a:r>
            <a:endParaRPr lang="en-US" sz="2400" dirty="0">
              <a:solidFill>
                <a:schemeClr val="tx1"/>
              </a:solidFill>
            </a:endParaRPr>
          </a:p>
          <a:p>
            <a:pPr lvl="1" algn="l">
              <a:buFont typeface="Arial" pitchFamily="34" charset="0"/>
              <a:buChar char="•"/>
            </a:pPr>
            <a:r>
              <a:rPr lang="en-US" dirty="0">
                <a:solidFill>
                  <a:schemeClr val="tx1"/>
                </a:solidFill>
              </a:rPr>
              <a:t>adopt 44,000</a:t>
            </a:r>
            <a:endParaRPr lang="en-US" sz="2400" dirty="0">
              <a:solidFill>
                <a:schemeClr val="tx1"/>
              </a:solidFill>
            </a:endParaRPr>
          </a:p>
          <a:p>
            <a:pPr lvl="1" algn="l">
              <a:buFont typeface="Arial" pitchFamily="34" charset="0"/>
              <a:buChar char="•"/>
            </a:pPr>
            <a:r>
              <a:rPr lang="en-US" dirty="0">
                <a:solidFill>
                  <a:schemeClr val="tx1"/>
                </a:solidFill>
              </a:rPr>
              <a:t>care for the 32,000 horses that were not adopted and are currently in BLM holding facilities</a:t>
            </a:r>
            <a:endParaRPr lang="en-US" sz="2400" dirty="0">
              <a:solidFill>
                <a:schemeClr val="tx1"/>
              </a:solidFill>
            </a:endParaRPr>
          </a:p>
          <a:p>
            <a:pPr lvl="2" algn="l">
              <a:buFont typeface="Arial" pitchFamily="34" charset="0"/>
              <a:buChar char="•"/>
            </a:pPr>
            <a:r>
              <a:rPr lang="en-US" dirty="0">
                <a:solidFill>
                  <a:schemeClr val="tx1"/>
                </a:solidFill>
              </a:rPr>
              <a:t> BLM holding facilities are full, and a horse lives 30+ years (In the wild only a small percentage are over 15 years old).</a:t>
            </a:r>
            <a:endParaRPr lang="en-US" sz="2000" dirty="0">
              <a:solidFill>
                <a:schemeClr val="tx1"/>
              </a:solidFill>
            </a:endParaRPr>
          </a:p>
          <a:p>
            <a:pPr lvl="3" algn="l">
              <a:buFont typeface="Arial" pitchFamily="34" charset="0"/>
              <a:buChar char="•"/>
            </a:pPr>
            <a:r>
              <a:rPr lang="en-US" dirty="0">
                <a:solidFill>
                  <a:schemeClr val="tx1"/>
                </a:solidFill>
              </a:rPr>
              <a:t>Holding cost in FY2008 will be over $26 m</a:t>
            </a:r>
            <a:r>
              <a:rPr lang="en-US" b="1" dirty="0">
                <a:solidFill>
                  <a:schemeClr val="tx1"/>
                </a:solidFill>
              </a:rPr>
              <a:t>illion.</a:t>
            </a:r>
            <a:endParaRPr lang="en-US" sz="1800" dirty="0">
              <a:solidFill>
                <a:schemeClr val="tx1"/>
              </a:solidFill>
            </a:endParaRPr>
          </a:p>
          <a:p>
            <a:pPr lvl="3" algn="l">
              <a:buFont typeface="Arial" pitchFamily="34" charset="0"/>
              <a:buChar char="•"/>
            </a:pPr>
            <a:r>
              <a:rPr lang="en-US" b="1" dirty="0">
                <a:solidFill>
                  <a:schemeClr val="tx1"/>
                </a:solidFill>
              </a:rPr>
              <a:t>This cost will increase annually.</a:t>
            </a:r>
            <a:endParaRPr lang="en-US" sz="18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693A05EA-C23E-4540-BFDA-679AFDCD8F43}"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1">
              <a:buNone/>
            </a:pPr>
            <a:r>
              <a:rPr lang="en-US" b="1" dirty="0" smtClean="0">
                <a:solidFill>
                  <a:schemeClr val="tx1"/>
                </a:solidFill>
              </a:rPr>
              <a:t>Current National Situation</a:t>
            </a:r>
            <a:endParaRPr lang="en-US" sz="2400" b="1" dirty="0" smtClean="0">
              <a:solidFill>
                <a:schemeClr val="tx1"/>
              </a:solidFill>
            </a:endParaRPr>
          </a:p>
          <a:p>
            <a:pPr lvl="1"/>
            <a:r>
              <a:rPr lang="en-US" dirty="0" smtClean="0"/>
              <a:t>Appropriate management level is 27,200. </a:t>
            </a:r>
          </a:p>
          <a:p>
            <a:pPr lvl="1"/>
            <a:endParaRPr lang="en-US" dirty="0" smtClean="0"/>
          </a:p>
          <a:p>
            <a:pPr lvl="1"/>
            <a:r>
              <a:rPr lang="en-US" dirty="0" smtClean="0"/>
              <a:t>Estimated on-the-Range Population is 33,000</a:t>
            </a:r>
          </a:p>
          <a:p>
            <a:pPr lvl="1"/>
            <a:endParaRPr lang="en-US" sz="2400" dirty="0" smtClean="0"/>
          </a:p>
          <a:p>
            <a:pPr lvl="1"/>
            <a:r>
              <a:rPr lang="en-US" dirty="0" smtClean="0"/>
              <a:t>The 2008 population estimate is more than 4,500 animals higher than the BLM estimated in 2007. </a:t>
            </a:r>
          </a:p>
          <a:p>
            <a:pPr lvl="1">
              <a:buNone/>
            </a:pPr>
            <a:endParaRPr lang="en-US" sz="2400" dirty="0" smtClean="0"/>
          </a:p>
        </p:txBody>
      </p:sp>
      <p:sp>
        <p:nvSpPr>
          <p:cNvPr id="4" name="Slide Number Placeholder 3"/>
          <p:cNvSpPr>
            <a:spLocks noGrp="1"/>
          </p:cNvSpPr>
          <p:nvPr>
            <p:ph type="sldNum" sz="quarter" idx="12"/>
          </p:nvPr>
        </p:nvSpPr>
        <p:spPr/>
        <p:txBody>
          <a:bodyPr/>
          <a:lstStyle/>
          <a:p>
            <a:fld id="{693A05EA-C23E-4540-BFDA-679AFDCD8F4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6"/>
          <p:cNvSpPr>
            <a:spLocks noGrp="1"/>
          </p:cNvSpPr>
          <p:nvPr>
            <p:ph type="sldNum" sz="quarter" idx="12"/>
          </p:nvPr>
        </p:nvSpPr>
        <p:spPr>
          <a:noFill/>
        </p:spPr>
        <p:txBody>
          <a:bodyPr/>
          <a:lstStyle/>
          <a:p>
            <a:fld id="{1F0E707C-D3AF-429F-B849-691B4F67573B}" type="slidenum">
              <a:rPr lang="en-US"/>
              <a:pPr/>
              <a:t>5</a:t>
            </a:fld>
            <a:endParaRPr lang="en-US" dirty="0"/>
          </a:p>
        </p:txBody>
      </p:sp>
      <p:sp>
        <p:nvSpPr>
          <p:cNvPr id="2053" name="Rectangle 5"/>
          <p:cNvSpPr>
            <a:spLocks noGrp="1" noChangeArrowheads="1"/>
          </p:cNvSpPr>
          <p:nvPr>
            <p:ph type="body" sz="half" idx="1"/>
          </p:nvPr>
        </p:nvSpPr>
        <p:spPr>
          <a:xfrm>
            <a:off x="457200" y="228600"/>
            <a:ext cx="8458200" cy="6096000"/>
          </a:xfrm>
        </p:spPr>
        <p:txBody>
          <a:bodyPr/>
          <a:lstStyle/>
          <a:p>
            <a:pPr marL="812800" indent="-812800" algn="ctr" eaLnBrk="1" hangingPunct="1">
              <a:buFontTx/>
              <a:buNone/>
            </a:pPr>
            <a:r>
              <a:rPr lang="en-US" dirty="0" smtClean="0"/>
              <a:t>Historical Wild Horse and Burro Populations</a:t>
            </a:r>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3600" dirty="0" smtClean="0"/>
          </a:p>
          <a:p>
            <a:pPr marL="812800" indent="-812800" eaLnBrk="1" hangingPunct="1">
              <a:buFontTx/>
              <a:buNone/>
            </a:pPr>
            <a:endParaRPr lang="en-US" sz="2400" dirty="0" smtClean="0"/>
          </a:p>
          <a:p>
            <a:pPr marL="812800" indent="-812800" eaLnBrk="1" hangingPunct="1">
              <a:buFontTx/>
              <a:buChar char="-"/>
            </a:pPr>
            <a:endParaRPr lang="en-US" dirty="0" smtClean="0"/>
          </a:p>
        </p:txBody>
      </p:sp>
      <p:graphicFrame>
        <p:nvGraphicFramePr>
          <p:cNvPr id="1026" name="Object 23"/>
          <p:cNvGraphicFramePr>
            <a:graphicFrameLocks noChangeAspect="1"/>
          </p:cNvGraphicFramePr>
          <p:nvPr>
            <p:ph sz="half" idx="2"/>
          </p:nvPr>
        </p:nvGraphicFramePr>
        <p:xfrm>
          <a:off x="676275" y="1219200"/>
          <a:ext cx="7943850" cy="3881438"/>
        </p:xfrm>
        <a:graphic>
          <a:graphicData uri="http://schemas.openxmlformats.org/presentationml/2006/ole">
            <p:oleObj spid="_x0000_s1026" name="Worksheet" r:id="rId4" imgW="9610547" imgH="4686504"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box(in)">
                                      <p:cBhvr>
                                        <p:cTn id="7" dur="500"/>
                                        <p:tgtEl>
                                          <p:spTgt spid="20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185E2D-48C5-4B1B-B2ED-6DE1853C1EEC}" type="slidenum">
              <a:rPr lang="en-US"/>
              <a:pPr/>
              <a:t>6</a:t>
            </a:fld>
            <a:endParaRPr lang="en-US" dirty="0"/>
          </a:p>
        </p:txBody>
      </p:sp>
      <p:sp>
        <p:nvSpPr>
          <p:cNvPr id="4098" name="Rectangle 2"/>
          <p:cNvSpPr>
            <a:spLocks noGrp="1" noChangeArrowheads="1"/>
          </p:cNvSpPr>
          <p:nvPr>
            <p:ph type="title"/>
          </p:nvPr>
        </p:nvSpPr>
        <p:spPr>
          <a:xfrm>
            <a:off x="457200" y="304800"/>
            <a:ext cx="8305800" cy="1447800"/>
          </a:xfrm>
        </p:spPr>
        <p:txBody>
          <a:bodyPr/>
          <a:lstStyle/>
          <a:p>
            <a:pPr algn="l"/>
            <a:r>
              <a:rPr lang="en-US" sz="2800" b="1" dirty="0" smtClean="0"/>
              <a:t>BLM’s Options are Limited  </a:t>
            </a:r>
            <a:endParaRPr lang="en-US" sz="2800" b="1" dirty="0"/>
          </a:p>
        </p:txBody>
      </p:sp>
      <p:sp>
        <p:nvSpPr>
          <p:cNvPr id="4099" name="Rectangle 3"/>
          <p:cNvSpPr>
            <a:spLocks noGrp="1" noChangeArrowheads="1"/>
          </p:cNvSpPr>
          <p:nvPr>
            <p:ph type="body" idx="1"/>
          </p:nvPr>
        </p:nvSpPr>
        <p:spPr>
          <a:xfrm>
            <a:off x="381000" y="1828800"/>
            <a:ext cx="8229600" cy="4525963"/>
          </a:xfrm>
        </p:spPr>
        <p:txBody>
          <a:bodyPr>
            <a:normAutofit/>
          </a:bodyPr>
          <a:lstStyle/>
          <a:p>
            <a:pPr marL="609600" indent="-609600">
              <a:lnSpc>
                <a:spcPct val="90000"/>
              </a:lnSpc>
              <a:buFontTx/>
              <a:buAutoNum type="arabicPeriod"/>
            </a:pPr>
            <a:r>
              <a:rPr lang="en-US" dirty="0" smtClean="0"/>
              <a:t>Stop nearly all Wild Horses and Burro Gathers</a:t>
            </a:r>
          </a:p>
          <a:p>
            <a:pPr marL="609600" indent="-609600">
              <a:lnSpc>
                <a:spcPct val="90000"/>
              </a:lnSpc>
              <a:buFontTx/>
              <a:buAutoNum type="arabicPeriod"/>
            </a:pPr>
            <a:endParaRPr lang="en-US" dirty="0" smtClean="0"/>
          </a:p>
          <a:p>
            <a:pPr marL="609600" indent="-609600">
              <a:lnSpc>
                <a:spcPct val="90000"/>
              </a:lnSpc>
              <a:buFontTx/>
              <a:buAutoNum type="arabicPeriod"/>
            </a:pPr>
            <a:r>
              <a:rPr lang="en-US" dirty="0" smtClean="0"/>
              <a:t>Fully Fund Gathering and Lifetime Holding</a:t>
            </a:r>
          </a:p>
          <a:p>
            <a:pPr marL="609600" indent="-609600">
              <a:lnSpc>
                <a:spcPct val="90000"/>
              </a:lnSpc>
              <a:buFontTx/>
              <a:buAutoNum type="arabicPeriod"/>
            </a:pPr>
            <a:endParaRPr lang="en-US" dirty="0" smtClean="0"/>
          </a:p>
          <a:p>
            <a:pPr marL="609600" indent="-609600">
              <a:lnSpc>
                <a:spcPct val="90000"/>
              </a:lnSpc>
              <a:buFontTx/>
              <a:buAutoNum type="arabicPeriod"/>
            </a:pPr>
            <a:r>
              <a:rPr lang="en-US" dirty="0" smtClean="0"/>
              <a:t>Consider Sale and Euthanasia of Excess Horses for Which No Adoption Demand Exists</a:t>
            </a:r>
          </a:p>
          <a:p>
            <a:pPr marL="609600" indent="-609600">
              <a:lnSpc>
                <a:spcPct val="90000"/>
              </a:lnSpc>
              <a:buFontTx/>
              <a:buAutoNum type="arabicPeriod"/>
            </a:pPr>
            <a:endParaRPr lang="en-US" dirty="0" smtClean="0"/>
          </a:p>
          <a:p>
            <a:pPr marL="609600" indent="-609600">
              <a:lnSpc>
                <a:spcPct val="90000"/>
              </a:lnSpc>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buNone/>
            </a:pPr>
            <a:r>
              <a:rPr lang="en-US" b="1" dirty="0" smtClean="0"/>
              <a:t>Option 1:  Stop Gathering</a:t>
            </a:r>
            <a:endParaRPr lang="en-US" dirty="0"/>
          </a:p>
          <a:p>
            <a:pPr lvl="1"/>
            <a:r>
              <a:rPr lang="en-US" dirty="0" smtClean="0"/>
              <a:t>Horse numbers would double in 4 years from 33,000 to 66,000</a:t>
            </a:r>
          </a:p>
          <a:p>
            <a:pPr lvl="1"/>
            <a:endParaRPr lang="en-US" dirty="0" smtClean="0"/>
          </a:p>
          <a:p>
            <a:pPr lvl="1"/>
            <a:r>
              <a:rPr lang="en-US" dirty="0" smtClean="0"/>
              <a:t>Severe environmental consequences would occur as horse populations exceed capacity of their habitat.  </a:t>
            </a:r>
          </a:p>
          <a:p>
            <a:pPr lvl="1"/>
            <a:endParaRPr lang="en-US" dirty="0" smtClean="0"/>
          </a:p>
          <a:p>
            <a:pPr lvl="1"/>
            <a:r>
              <a:rPr lang="en-US" dirty="0" smtClean="0"/>
              <a:t>Destruction of vegetation &amp; wildlife habitat, soil erosion, and invasive species would spread</a:t>
            </a:r>
          </a:p>
          <a:p>
            <a:pPr lvl="1"/>
            <a:endParaRPr lang="en-US" dirty="0" smtClean="0"/>
          </a:p>
          <a:p>
            <a:pPr lvl="1"/>
            <a:r>
              <a:rPr lang="en-US" dirty="0" smtClean="0"/>
              <a:t>Horses would begin to die from starvation</a:t>
            </a:r>
          </a:p>
          <a:p>
            <a:pPr lvl="1"/>
            <a:endParaRPr lang="en-US" b="1" dirty="0" smtClean="0"/>
          </a:p>
          <a:p>
            <a:pPr lvl="1"/>
            <a:r>
              <a:rPr lang="en-US" dirty="0" smtClean="0"/>
              <a:t>Other public land users affected, livestock would have to be removed</a:t>
            </a:r>
          </a:p>
          <a:p>
            <a:pPr lvl="1"/>
            <a:endParaRPr lang="en-US" b="1"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693A05EA-C23E-4540-BFDA-679AFDCD8F43}"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6CDE457E-5B64-4117-AE05-EA31CD354A4A}" type="slidenum">
              <a:rPr lang="en-US"/>
              <a:pPr/>
              <a:t>8</a:t>
            </a:fld>
            <a:endParaRPr lang="en-US" dirty="0"/>
          </a:p>
        </p:txBody>
      </p:sp>
      <p:sp>
        <p:nvSpPr>
          <p:cNvPr id="27651" name="Rectangle 2"/>
          <p:cNvSpPr>
            <a:spLocks noGrp="1" noChangeArrowheads="1"/>
          </p:cNvSpPr>
          <p:nvPr>
            <p:ph type="title"/>
          </p:nvPr>
        </p:nvSpPr>
        <p:spPr>
          <a:xfrm>
            <a:off x="457200" y="0"/>
            <a:ext cx="8229600" cy="1143000"/>
          </a:xfrm>
        </p:spPr>
        <p:txBody>
          <a:bodyPr/>
          <a:lstStyle/>
          <a:p>
            <a:pPr eaLnBrk="1" hangingPunct="1"/>
            <a:r>
              <a:rPr lang="en-US" sz="2400" dirty="0" smtClean="0"/>
              <a:t>Jackson Mountain, NV Horses suffering from malnutrition due to overpopulation and lack of forage</a:t>
            </a:r>
          </a:p>
        </p:txBody>
      </p:sp>
      <p:sp>
        <p:nvSpPr>
          <p:cNvPr id="27652" name="Rectangle 13"/>
          <p:cNvSpPr>
            <a:spLocks noChangeArrowheads="1"/>
          </p:cNvSpPr>
          <p:nvPr/>
        </p:nvSpPr>
        <p:spPr bwMode="auto">
          <a:xfrm>
            <a:off x="0" y="2057400"/>
            <a:ext cx="9144000" cy="0"/>
          </a:xfrm>
          <a:prstGeom prst="rect">
            <a:avLst/>
          </a:prstGeom>
          <a:noFill/>
          <a:ln w="9525" algn="ctr">
            <a:noFill/>
            <a:miter lim="800000"/>
            <a:headEnd/>
            <a:tailEnd/>
          </a:ln>
        </p:spPr>
        <p:txBody>
          <a:bodyPr wrap="none" anchor="ctr">
            <a:spAutoFit/>
          </a:bodyPr>
          <a:lstStyle/>
          <a:p>
            <a:endParaRPr lang="en-US" dirty="0"/>
          </a:p>
        </p:txBody>
      </p:sp>
      <p:pic>
        <p:nvPicPr>
          <p:cNvPr id="27653" name="Picture 12" descr="NPR039"/>
          <p:cNvPicPr>
            <a:picLocks noChangeAspect="1" noChangeArrowheads="1"/>
          </p:cNvPicPr>
          <p:nvPr/>
        </p:nvPicPr>
        <p:blipFill>
          <a:blip r:embed="rId3"/>
          <a:srcRect/>
          <a:stretch>
            <a:fillRect/>
          </a:stretch>
        </p:blipFill>
        <p:spPr bwMode="auto">
          <a:xfrm>
            <a:off x="990600" y="1143000"/>
            <a:ext cx="73152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p:spPr>
        <p:txBody>
          <a:bodyPr/>
          <a:lstStyle/>
          <a:p>
            <a:fld id="{B3B991CA-DBF3-47FB-8A22-0D864EBBD895}" type="slidenum">
              <a:rPr lang="en-US"/>
              <a:pPr/>
              <a:t>9</a:t>
            </a:fld>
            <a:endParaRPr lang="en-US" dirty="0"/>
          </a:p>
        </p:txBody>
      </p:sp>
      <p:sp>
        <p:nvSpPr>
          <p:cNvPr id="10248" name="Text Box 8"/>
          <p:cNvSpPr txBox="1">
            <a:spLocks noChangeArrowheads="1"/>
          </p:cNvSpPr>
          <p:nvPr/>
        </p:nvSpPr>
        <p:spPr bwMode="auto">
          <a:xfrm>
            <a:off x="609600" y="0"/>
            <a:ext cx="6934200" cy="1015663"/>
          </a:xfrm>
          <a:prstGeom prst="rect">
            <a:avLst/>
          </a:prstGeom>
          <a:noFill/>
          <a:ln w="9525" algn="ctr">
            <a:noFill/>
            <a:miter lim="800000"/>
            <a:headEnd/>
            <a:tailEnd/>
          </a:ln>
        </p:spPr>
        <p:txBody>
          <a:bodyPr>
            <a:spAutoFit/>
          </a:bodyPr>
          <a:lstStyle/>
          <a:p>
            <a:pPr marL="342900" indent="-342900">
              <a:spcBef>
                <a:spcPct val="50000"/>
              </a:spcBef>
              <a:buFontTx/>
              <a:buNone/>
            </a:pPr>
            <a:r>
              <a:rPr lang="en-US" sz="2000" dirty="0" smtClean="0">
                <a:solidFill>
                  <a:schemeClr val="tx2"/>
                </a:solidFill>
              </a:rPr>
              <a:t>Consequences of No Gathers:</a:t>
            </a:r>
            <a:endParaRPr lang="en-US" sz="2000" b="0" dirty="0">
              <a:solidFill>
                <a:schemeClr val="tx2"/>
              </a:solidFill>
            </a:endParaRPr>
          </a:p>
          <a:p>
            <a:pPr marL="342900" indent="-342900">
              <a:spcBef>
                <a:spcPct val="50000"/>
              </a:spcBef>
              <a:buFontTx/>
              <a:buNone/>
            </a:pPr>
            <a:r>
              <a:rPr lang="en-US" sz="1600" b="0" dirty="0">
                <a:solidFill>
                  <a:schemeClr val="tx2"/>
                </a:solidFill>
              </a:rPr>
              <a:t>The population of 33,000 would be back to 2001 level of 45,000 in just two years and would be over 66,000 in four years (Red Line).</a:t>
            </a: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248">
                                            <p:txEl>
                                              <p:pRg st="0" end="0"/>
                                            </p:txEl>
                                          </p:spTgt>
                                        </p:tgtEl>
                                        <p:attrNameLst>
                                          <p:attrName>style.visibility</p:attrName>
                                        </p:attrNameLst>
                                      </p:cBhvr>
                                      <p:to>
                                        <p:strVal val="visible"/>
                                      </p:to>
                                    </p:set>
                                    <p:animEffect transition="in" filter="box(in)">
                                      <p:cBhvr>
                                        <p:cTn id="7" dur="500"/>
                                        <p:tgtEl>
                                          <p:spTgt spid="10248">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0248">
                                            <p:txEl>
                                              <p:pRg st="1" end="1"/>
                                            </p:txEl>
                                          </p:spTgt>
                                        </p:tgtEl>
                                        <p:attrNameLst>
                                          <p:attrName>style.visibility</p:attrName>
                                        </p:attrNameLst>
                                      </p:cBhvr>
                                      <p:to>
                                        <p:strVal val="visible"/>
                                      </p:to>
                                    </p:set>
                                    <p:animEffect transition="in" filter="box(in)">
                                      <p:cBhvr>
                                        <p:cTn id="10" dur="500"/>
                                        <p:tgtEl>
                                          <p:spTgt spid="102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2022</TotalTime>
  <Words>732</Words>
  <Application>Microsoft Office PowerPoint</Application>
  <PresentationFormat>On-screen Show (4:3)</PresentationFormat>
  <Paragraphs>115</Paragraphs>
  <Slides>13</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Worksheet</vt:lpstr>
      <vt:lpstr>            Wild Horse and Burro Program </vt:lpstr>
      <vt:lpstr>Slide 2</vt:lpstr>
      <vt:lpstr>Slide 3</vt:lpstr>
      <vt:lpstr>Slide 4</vt:lpstr>
      <vt:lpstr>Slide 5</vt:lpstr>
      <vt:lpstr>BLM’s Options are Limited  </vt:lpstr>
      <vt:lpstr>Slide 7</vt:lpstr>
      <vt:lpstr>Jackson Mountain, NV Horses suffering from malnutrition due to overpopulation and lack of forage</vt:lpstr>
      <vt:lpstr>Slide 9</vt:lpstr>
      <vt:lpstr>Slide 10</vt:lpstr>
      <vt:lpstr>Slide 11</vt:lpstr>
      <vt:lpstr>Slide 12</vt:lpstr>
      <vt:lpstr>Slide 13</vt:lpstr>
    </vt:vector>
  </TitlesOfParts>
  <Company>Bureau of Land Management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dglenn</dc:creator>
  <cp:lastModifiedBy>dbolstad</cp:lastModifiedBy>
  <cp:revision>147</cp:revision>
  <dcterms:created xsi:type="dcterms:W3CDTF">2008-06-17T18:23:53Z</dcterms:created>
  <dcterms:modified xsi:type="dcterms:W3CDTF">2008-07-22T20:56:34Z</dcterms:modified>
</cp:coreProperties>
</file>